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lastView="sldThumbnailView">
  <p:normalViewPr>
    <p:restoredLeft sz="14990"/>
    <p:restoredTop sz="95226"/>
  </p:normalViewPr>
  <p:slideViewPr>
    <p:cSldViewPr snapToGrid="0" snapToObjects="1">
      <p:cViewPr varScale="1">
        <p:scale>
          <a:sx n="63" d="100"/>
          <a:sy n="63" d="100"/>
        </p:scale>
        <p:origin x="732" y="56"/>
      </p:cViewPr>
      <p:guideLst>
        <p:guide orient="horz" pos="2158"/>
        <p:guide pos="38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presProps" Target="presProps.xml"  /><Relationship Id="rId2" Type="http://schemas.openxmlformats.org/officeDocument/2006/relationships/slide" Target="slides/slide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C85567D-AB5D-4AC7-81EF-B47DBFAE57A2}" type="datetime1">
              <a:rPr lang="ko-KR" altLang="en-US"/>
              <a:pPr lvl="0">
                <a:defRPr lang="ko-KR" altLang="en-US"/>
              </a:pPr>
              <a:t>2022-07-26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FFC05B24-248A-42BE-A553-D13EA5F4B5A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C85567D-AB5D-4AC7-81EF-B47DBFAE57A2}" type="datetime1">
              <a:rPr lang="ko-KR" altLang="en-US"/>
              <a:pPr lvl="0">
                <a:defRPr lang="ko-KR" altLang="en-US"/>
              </a:pPr>
              <a:t>2022-07-26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FFC05B24-248A-42BE-A553-D13EA5F4B5A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세로 본문" type="vertTx" preserve="1">
  <p:cSld name="제목 및 세로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C85567D-AB5D-4AC7-81EF-B47DBFAE57A2}" type="datetime1">
              <a:rPr lang="ko-KR" altLang="en-US"/>
              <a:pPr lvl="0">
                <a:defRPr lang="ko-KR" altLang="en-US"/>
              </a:pPr>
              <a:t>2022-07-26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FFC05B24-248A-42BE-A553-D13EA5F4B5A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C85567D-AB5D-4AC7-81EF-B47DBFAE57A2}" type="datetime1">
              <a:rPr lang="ko-KR" altLang="en-US"/>
              <a:pPr lvl="0">
                <a:defRPr lang="ko-KR" altLang="en-US"/>
              </a:pPr>
              <a:t>2022-07-26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FFC05B24-248A-42BE-A553-D13EA5F4B5A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C85567D-AB5D-4AC7-81EF-B47DBFAE57A2}" type="datetime1">
              <a:rPr lang="ko-KR" altLang="en-US"/>
              <a:pPr lvl="0">
                <a:defRPr lang="ko-KR" altLang="en-US"/>
              </a:pPr>
              <a:t>2022-07-26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FFC05B24-248A-42BE-A553-D13EA5F4B5A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C85567D-AB5D-4AC7-81EF-B47DBFAE57A2}" type="datetime1">
              <a:rPr lang="ko-KR" altLang="en-US"/>
              <a:pPr lvl="0">
                <a:defRPr lang="ko-KR" altLang="en-US"/>
              </a:pPr>
              <a:t>2022-07-26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FFC05B24-248A-42BE-A553-D13EA5F4B5A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C85567D-AB5D-4AC7-81EF-B47DBFAE57A2}" type="datetime1">
              <a:rPr lang="ko-KR" altLang="en-US"/>
              <a:pPr lvl="0">
                <a:defRPr lang="ko-KR" altLang="en-US"/>
              </a:pPr>
              <a:t>2022-07-26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FFC05B24-248A-42BE-A553-D13EA5F4B5A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비교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C85567D-AB5D-4AC7-81EF-B47DBFAE57A2}" type="datetime1">
              <a:rPr lang="ko-KR" altLang="en-US"/>
              <a:pPr lvl="0">
                <a:defRPr lang="ko-KR" altLang="en-US"/>
              </a:pPr>
              <a:t>2022-07-26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FFC05B24-248A-42BE-A553-D13EA5F4B5A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C85567D-AB5D-4AC7-81EF-B47DBFAE57A2}" type="datetime1">
              <a:rPr lang="ko-KR" altLang="en-US"/>
              <a:pPr lvl="0">
                <a:defRPr lang="ko-KR" altLang="en-US"/>
              </a:pPr>
              <a:t>2022-07-26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FFC05B24-248A-42BE-A553-D13EA5F4B5A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및 설명" type="objTx" preserve="1">
  <p:cSld name="내용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C85567D-AB5D-4AC7-81EF-B47DBFAE57A2}" type="datetime1">
              <a:rPr lang="ko-KR" altLang="en-US"/>
              <a:pPr lvl="0">
                <a:defRPr lang="ko-KR" altLang="en-US"/>
              </a:pPr>
              <a:t>2022-07-26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FFC05B24-248A-42BE-A553-D13EA5F4B5A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png"  /><Relationship Id="rId3" Type="http://schemas.openxmlformats.org/officeDocument/2006/relationships/image" Target="../media/image16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7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8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9.png"  /><Relationship Id="rId3" Type="http://schemas.openxmlformats.org/officeDocument/2006/relationships/image" Target="../media/image20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1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2.png"  /><Relationship Id="rId3" Type="http://schemas.openxmlformats.org/officeDocument/2006/relationships/image" Target="../media/image23.png"  /><Relationship Id="rId4" Type="http://schemas.openxmlformats.org/officeDocument/2006/relationships/image" Target="../media/image24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9.png"  /><Relationship Id="rId3" Type="http://schemas.openxmlformats.org/officeDocument/2006/relationships/image" Target="../media/image10.png"  /><Relationship Id="rId4" Type="http://schemas.openxmlformats.org/officeDocument/2006/relationships/image" Target="../media/image8.png"  /><Relationship Id="rId5" Type="http://schemas.openxmlformats.org/officeDocument/2006/relationships/image" Target="../media/image11.png"  /><Relationship Id="rId6" Type="http://schemas.openxmlformats.org/officeDocument/2006/relationships/image" Target="../media/image8.png"  /><Relationship Id="rId7" Type="http://schemas.openxmlformats.org/officeDocument/2006/relationships/image" Target="../media/image12.png"  /><Relationship Id="rId8" Type="http://schemas.openxmlformats.org/officeDocument/2006/relationships/image" Target="../media/image13.png"  /><Relationship Id="rId9" Type="http://schemas.openxmlformats.org/officeDocument/2006/relationships/image" Target="../media/image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09085" y="2676872"/>
            <a:ext cx="3897629" cy="816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0" spc="-300">
                <a:solidFill>
                  <a:schemeClr val="bg1"/>
                </a:solidFill>
              </a:rPr>
              <a:t>Stream Sample</a:t>
            </a:r>
            <a:endParaRPr lang="en-US" altLang="ko-KR" sz="4800" b="0" spc="-300">
              <a:solidFill>
                <a:schemeClr val="bg1"/>
              </a:solidFill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75102" y="101916"/>
            <a:ext cx="1407088" cy="6391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600" b="0" spc="-300">
                <a:solidFill>
                  <a:schemeClr val="bg1"/>
                </a:solidFill>
              </a:rPr>
              <a:t>직렬화</a:t>
            </a:r>
            <a:endParaRPr lang="ko-KR" altLang="en-US" sz="3600" b="0" spc="-30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5946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47" name="직사각형 7"/>
          <p:cNvSpPr/>
          <p:nvPr/>
        </p:nvSpPr>
        <p:spPr>
          <a:xfrm>
            <a:off x="171767" y="1211858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6" name=""/>
          <p:cNvSpPr txBox="1"/>
          <p:nvPr/>
        </p:nvSpPr>
        <p:spPr>
          <a:xfrm>
            <a:off x="347957" y="1276706"/>
            <a:ext cx="5065835" cy="33875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 lang="ko-KR" altLang="en-US"/>
            </a:pPr>
            <a:r>
              <a:rPr lang="ko-KR" altLang="en-US" sz="1600"/>
              <a:t>직렬화를 위한 전제조건 : 직렬화 가능한 클래스 만들기</a:t>
            </a:r>
            <a:endParaRPr lang="ko-KR" altLang="en-US" sz="1600"/>
          </a:p>
        </p:txBody>
      </p:sp>
      <p:sp>
        <p:nvSpPr>
          <p:cNvPr id="76" name=""/>
          <p:cNvSpPr/>
          <p:nvPr/>
        </p:nvSpPr>
        <p:spPr>
          <a:xfrm>
            <a:off x="108147" y="1836539"/>
            <a:ext cx="406796" cy="277812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7" name=""/>
          <p:cNvSpPr txBox="1"/>
          <p:nvPr/>
        </p:nvSpPr>
        <p:spPr>
          <a:xfrm>
            <a:off x="598484" y="1709101"/>
            <a:ext cx="11484375" cy="1070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600"/>
              <a:t>public class A {</a:t>
            </a:r>
            <a:endParaRPr lang="en-US" altLang="ko-KR" sz="1600"/>
          </a:p>
          <a:p>
            <a:pPr>
              <a:defRPr lang="ko-KR" altLang="en-US"/>
            </a:pPr>
            <a:endParaRPr lang="en-US" altLang="ko-KR" sz="1600"/>
          </a:p>
          <a:p>
            <a:pPr>
              <a:defRPr lang="ko-KR" altLang="en-US"/>
            </a:pPr>
            <a:r>
              <a:rPr lang="en-US" altLang="ko-KR" sz="1600"/>
              <a:t>     ...</a:t>
            </a:r>
            <a:endParaRPr lang="en-US" altLang="ko-KR" sz="1600"/>
          </a:p>
          <a:p>
            <a:pPr>
              <a:defRPr lang="ko-KR" altLang="en-US"/>
            </a:pPr>
            <a:r>
              <a:rPr lang="en-US" altLang="ko-KR" sz="1600"/>
              <a:t>}</a:t>
            </a:r>
            <a:endParaRPr lang="en-US" altLang="ko-KR" sz="1600"/>
          </a:p>
        </p:txBody>
      </p:sp>
      <p:sp>
        <p:nvSpPr>
          <p:cNvPr id="81" name=""/>
          <p:cNvSpPr txBox="1"/>
          <p:nvPr/>
        </p:nvSpPr>
        <p:spPr>
          <a:xfrm>
            <a:off x="582017" y="3429000"/>
            <a:ext cx="11484378" cy="1064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600"/>
              <a:t>public class A </a:t>
            </a:r>
            <a:r>
              <a:rPr lang="en-US" altLang="ko-KR" sz="1600">
                <a:solidFill>
                  <a:srgbClr val="0000ff"/>
                </a:solidFill>
              </a:rPr>
              <a:t>implements Serializable</a:t>
            </a:r>
            <a:r>
              <a:rPr lang="en-US" altLang="ko-KR" sz="1600"/>
              <a:t> {</a:t>
            </a:r>
            <a:endParaRPr lang="en-US" altLang="ko-KR" sz="1600"/>
          </a:p>
          <a:p>
            <a:pPr>
              <a:defRPr lang="ko-KR" altLang="en-US"/>
            </a:pPr>
            <a:endParaRPr lang="en-US" altLang="ko-KR" sz="1600"/>
          </a:p>
          <a:p>
            <a:pPr>
              <a:defRPr lang="ko-KR" altLang="en-US"/>
            </a:pPr>
            <a:r>
              <a:rPr lang="en-US" altLang="ko-KR" sz="1600"/>
              <a:t>   ...</a:t>
            </a:r>
            <a:endParaRPr lang="en-US" altLang="ko-KR" sz="1600"/>
          </a:p>
          <a:p>
            <a:pPr>
              <a:defRPr lang="ko-KR" altLang="en-US"/>
            </a:pPr>
            <a:r>
              <a:rPr lang="en-US" altLang="ko-KR" sz="1600"/>
              <a:t>}</a:t>
            </a:r>
            <a:endParaRPr lang="en-US" altLang="ko-KR" sz="1600"/>
          </a:p>
        </p:txBody>
      </p:sp>
      <p:sp>
        <p:nvSpPr>
          <p:cNvPr id="85" name=""/>
          <p:cNvSpPr/>
          <p:nvPr/>
        </p:nvSpPr>
        <p:spPr>
          <a:xfrm>
            <a:off x="124475" y="3429000"/>
            <a:ext cx="406796" cy="277812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86" name=""/>
          <p:cNvSpPr txBox="1"/>
          <p:nvPr/>
        </p:nvSpPr>
        <p:spPr>
          <a:xfrm>
            <a:off x="123545" y="5228641"/>
            <a:ext cx="7713992" cy="574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1600" b="1"/>
              <a:t>직렬화가 가능한 클래스 A에 Serializable 인터페이스를 implements하면 된다.</a:t>
            </a:r>
            <a:endParaRPr lang="ko-KR" altLang="en-US" sz="1600" b="1"/>
          </a:p>
          <a:p>
            <a:pPr>
              <a:defRPr lang="ko-KR" altLang="en-US"/>
            </a:pPr>
            <a:endParaRPr lang="ko-KR" altLang="en-US" sz="1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75104" y="101916"/>
            <a:ext cx="1730936" cy="6391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3600" b="0" spc="-300">
                <a:solidFill>
                  <a:schemeClr val="bg1"/>
                </a:solidFill>
              </a:rPr>
              <a:t>Transient</a:t>
            </a:r>
            <a:endParaRPr lang="en-US" altLang="ko-KR" sz="3600" b="0" spc="-30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5946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56" name="직사각형 7"/>
          <p:cNvSpPr/>
          <p:nvPr/>
        </p:nvSpPr>
        <p:spPr>
          <a:xfrm>
            <a:off x="132079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7" name=""/>
          <p:cNvSpPr txBox="1"/>
          <p:nvPr/>
        </p:nvSpPr>
        <p:spPr>
          <a:xfrm>
            <a:off x="307180" y="1328498"/>
            <a:ext cx="11011109" cy="336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600"/>
              <a:t>보안 상의 문제나 기타 이유로 멤버변수의 일부를 제외하고 싶다면 transient를 통해 지정할 수 있다.</a:t>
            </a:r>
            <a:endParaRPr lang="en-US" altLang="ko-KR" sz="1600"/>
          </a:p>
        </p:txBody>
      </p:sp>
      <p:pic>
        <p:nvPicPr>
          <p:cNvPr id="5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0430" y="3277149"/>
            <a:ext cx="5154467" cy="2004515"/>
          </a:xfrm>
          <a:prstGeom prst="rect">
            <a:avLst/>
          </a:prstGeom>
        </p:spPr>
      </p:pic>
      <p:pic>
        <p:nvPicPr>
          <p:cNvPr id="5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399542" y="3292391"/>
            <a:ext cx="5132667" cy="1999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75103" y="101916"/>
            <a:ext cx="997512" cy="6391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600" b="0" spc="-300">
                <a:solidFill>
                  <a:schemeClr val="bg1"/>
                </a:solidFill>
              </a:rPr>
              <a:t>예제</a:t>
            </a:r>
            <a:endParaRPr lang="ko-KR" altLang="en-US" sz="3600" b="0" spc="-30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5946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pic>
        <p:nvPicPr>
          <p:cNvPr id="7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73803" y="1239116"/>
            <a:ext cx="9352114" cy="5386035"/>
          </a:xfrm>
          <a:prstGeom prst="rect">
            <a:avLst/>
          </a:prstGeom>
        </p:spPr>
      </p:pic>
      <p:sp>
        <p:nvSpPr>
          <p:cNvPr id="74" name=""/>
          <p:cNvSpPr txBox="1"/>
          <p:nvPr/>
        </p:nvSpPr>
        <p:spPr>
          <a:xfrm>
            <a:off x="9863583" y="5705935"/>
            <a:ext cx="2103666" cy="334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600"/>
              <a:t>SerialEx </a:t>
            </a:r>
            <a:r>
              <a:rPr lang="ko-KR" altLang="en-US" sz="1600"/>
              <a:t>클래스 생성</a:t>
            </a:r>
            <a:endParaRPr lang="ko-KR" altLang="en-US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75103" y="101916"/>
            <a:ext cx="997512" cy="6391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600" b="0" spc="-300">
                <a:solidFill>
                  <a:schemeClr val="bg1"/>
                </a:solidFill>
              </a:rPr>
              <a:t>예제</a:t>
            </a:r>
            <a:endParaRPr lang="ko-KR" altLang="en-US" sz="3600" b="0" spc="-30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5946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74" name=""/>
          <p:cNvSpPr txBox="1"/>
          <p:nvPr/>
        </p:nvSpPr>
        <p:spPr>
          <a:xfrm>
            <a:off x="1856303" y="420083"/>
            <a:ext cx="2103666" cy="334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1600">
                <a:solidFill>
                  <a:schemeClr val="bg1"/>
                </a:solidFill>
              </a:rPr>
              <a:t>직렬화 수행 코드</a:t>
            </a:r>
            <a:endParaRPr lang="ko-KR" altLang="en-US" sz="1600">
              <a:solidFill>
                <a:schemeClr val="bg1"/>
              </a:solidFill>
            </a:endParaRPr>
          </a:p>
        </p:txBody>
      </p:sp>
      <p:pic>
        <p:nvPicPr>
          <p:cNvPr id="7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67151" y="1180861"/>
            <a:ext cx="10257698" cy="53561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75103" y="101916"/>
            <a:ext cx="997512" cy="6391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600" b="0" spc="-300">
                <a:solidFill>
                  <a:schemeClr val="bg1"/>
                </a:solidFill>
              </a:rPr>
              <a:t>예제</a:t>
            </a:r>
            <a:endParaRPr lang="ko-KR" altLang="en-US" sz="3600" b="0" spc="-30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5946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74" name=""/>
          <p:cNvSpPr txBox="1"/>
          <p:nvPr/>
        </p:nvSpPr>
        <p:spPr>
          <a:xfrm>
            <a:off x="1887707" y="378213"/>
            <a:ext cx="2051332" cy="334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1600">
                <a:solidFill>
                  <a:schemeClr val="bg1"/>
                </a:solidFill>
              </a:rPr>
              <a:t>역직렬화 수행 코드</a:t>
            </a:r>
            <a:endParaRPr lang="ko-KR" altLang="en-US" sz="1600">
              <a:solidFill>
                <a:schemeClr val="bg1"/>
              </a:solidFill>
            </a:endParaRPr>
          </a:p>
        </p:txBody>
      </p:sp>
      <p:sp>
        <p:nvSpPr>
          <p:cNvPr id="78" name=""/>
          <p:cNvSpPr txBox="1"/>
          <p:nvPr/>
        </p:nvSpPr>
        <p:spPr>
          <a:xfrm>
            <a:off x="6927286" y="1964597"/>
            <a:ext cx="5264714" cy="2291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1600"/>
              <a:t>실행결과를 보면 역직렬화 결과가 직렬화한 순서 그대로 출력됨을 볼 수 있다.</a:t>
            </a:r>
            <a:endParaRPr lang="ko-KR" altLang="en-US" sz="1600"/>
          </a:p>
          <a:p>
            <a:pPr>
              <a:defRPr lang="ko-KR" altLang="en-US"/>
            </a:pPr>
            <a:endParaRPr lang="ko-KR" altLang="en-US" sz="1600"/>
          </a:p>
          <a:p>
            <a:pPr>
              <a:defRPr lang="ko-KR" altLang="en-US"/>
            </a:pPr>
            <a:r>
              <a:rPr lang="ko-KR" altLang="en-US" sz="1600"/>
              <a:t>즉, 직렬화와 역직렬화 할 때 순서가 매우 중요하다는 것!</a:t>
            </a:r>
            <a:endParaRPr lang="ko-KR" altLang="en-US" sz="1600"/>
          </a:p>
          <a:p>
            <a:pPr>
              <a:defRPr lang="ko-KR" altLang="en-US"/>
            </a:pPr>
            <a:endParaRPr lang="ko-KR" altLang="en-US" sz="1600"/>
          </a:p>
          <a:p>
            <a:pPr>
              <a:defRPr lang="ko-KR" altLang="en-US"/>
            </a:pPr>
            <a:r>
              <a:rPr lang="ko-KR" altLang="en-US" sz="1600"/>
              <a:t>매번 순서를 고려해야하고 하나라도 맞지 않으면 역직렬화에 실패 그래서 같은 객체를 여러번 보내기 보다 </a:t>
            </a:r>
            <a:endParaRPr lang="ko-KR" altLang="en-US" sz="1600"/>
          </a:p>
          <a:p>
            <a:pPr>
              <a:defRPr lang="ko-KR" altLang="en-US"/>
            </a:pPr>
            <a:r>
              <a:rPr lang="en-US" altLang="ko-KR" sz="1600"/>
              <a:t>ArrayList</a:t>
            </a:r>
            <a:r>
              <a:rPr lang="ko-KR" altLang="en-US" sz="1600"/>
              <a:t>와 같은 자료구조로 한번에 넣는 것이 효과적임</a:t>
            </a:r>
            <a:endParaRPr lang="ko-KR" altLang="en-US" sz="1600"/>
          </a:p>
          <a:p>
            <a:pPr>
              <a:defRPr lang="ko-KR" altLang="en-US"/>
            </a:pPr>
            <a:endParaRPr lang="ko-KR" altLang="en-US" sz="1600"/>
          </a:p>
        </p:txBody>
      </p:sp>
      <p:pic>
        <p:nvPicPr>
          <p:cNvPr id="79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5137" y="1264142"/>
            <a:ext cx="6810205" cy="4329716"/>
          </a:xfrm>
          <a:prstGeom prst="rect">
            <a:avLst/>
          </a:prstGeom>
        </p:spPr>
      </p:pic>
      <p:pic>
        <p:nvPicPr>
          <p:cNvPr id="77" name=""/>
          <p:cNvPicPr>
            <a:picLocks noChangeAspect="1"/>
          </p:cNvPicPr>
          <p:nvPr/>
        </p:nvPicPr>
        <p:blipFill rotWithShape="1">
          <a:blip r:embed="rId3"/>
          <a:srcRect t="7070"/>
          <a:stretch>
            <a:fillRect/>
          </a:stretch>
        </p:blipFill>
        <p:spPr>
          <a:xfrm>
            <a:off x="5098754" y="5299206"/>
            <a:ext cx="6716432" cy="11009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75102" y="101916"/>
            <a:ext cx="2702487" cy="6391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600" b="0" spc="-300">
                <a:solidFill>
                  <a:schemeClr val="bg1"/>
                </a:solidFill>
              </a:rPr>
              <a:t>예제 _ </a:t>
            </a:r>
            <a:r>
              <a:rPr lang="ko-KR" altLang="en-US" sz="1600" b="0" spc="-300">
                <a:solidFill>
                  <a:schemeClr val="bg1"/>
                </a:solidFill>
              </a:rPr>
              <a:t>파일로  저장해보기</a:t>
            </a:r>
            <a:endParaRPr lang="ko-KR" altLang="en-US" sz="1600" b="0" spc="-30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5946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pic>
        <p:nvPicPr>
          <p:cNvPr id="79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361876" y="1211090"/>
            <a:ext cx="6829760" cy="51641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75103" y="101916"/>
            <a:ext cx="2607237" cy="6391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600" b="0" spc="-300">
                <a:solidFill>
                  <a:schemeClr val="bg1"/>
                </a:solidFill>
              </a:rPr>
              <a:t>예제_ </a:t>
            </a:r>
            <a:r>
              <a:rPr lang="ko-KR" altLang="en-US" sz="1600" b="0" spc="-300">
                <a:solidFill>
                  <a:schemeClr val="bg1"/>
                </a:solidFill>
              </a:rPr>
              <a:t>파일로  저장해보기</a:t>
            </a:r>
            <a:endParaRPr lang="ko-KR" altLang="en-US" sz="1600" b="0" spc="-30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5946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pic>
        <p:nvPicPr>
          <p:cNvPr id="79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6281" y="1338395"/>
            <a:ext cx="6320080" cy="2216210"/>
          </a:xfrm>
          <a:prstGeom prst="rect">
            <a:avLst/>
          </a:prstGeom>
        </p:spPr>
      </p:pic>
      <p:pic>
        <p:nvPicPr>
          <p:cNvPr id="8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370015" y="1341309"/>
            <a:ext cx="5696380" cy="3924172"/>
          </a:xfrm>
          <a:prstGeom prst="rect">
            <a:avLst/>
          </a:prstGeom>
        </p:spPr>
      </p:pic>
      <p:pic>
        <p:nvPicPr>
          <p:cNvPr id="81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06635" y="5489266"/>
            <a:ext cx="7236036" cy="1260171"/>
          </a:xfrm>
          <a:prstGeom prst="rect">
            <a:avLst/>
          </a:prstGeom>
        </p:spPr>
      </p:pic>
      <p:sp>
        <p:nvSpPr>
          <p:cNvPr id="82" name=""/>
          <p:cNvSpPr txBox="1"/>
          <p:nvPr/>
        </p:nvSpPr>
        <p:spPr>
          <a:xfrm>
            <a:off x="209341" y="4413412"/>
            <a:ext cx="6246188" cy="824534"/>
          </a:xfrm>
          <a:prstGeom prst="rect">
            <a:avLst/>
          </a:prstGeom>
          <a:ln w="9525" cap="flat" cmpd="sng" algn="ctr">
            <a:noFill/>
            <a:prstDash val="solid"/>
            <a:round/>
          </a:ln>
        </p:spPr>
        <p:txBody>
          <a:bodyPr vert="horz"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ko-KR" altLang="en-US" sz="1600"/>
              <a:t>자바를 제외한 다른 환경에서는 읽을 수 없어서 자바 객체직렬화를 </a:t>
            </a:r>
            <a:endParaRPr lang="ko-KR" altLang="en-US" sz="1600"/>
          </a:p>
          <a:p>
            <a:pPr>
              <a:defRPr lang="ko-KR" altLang="en-US"/>
            </a:pPr>
            <a:r>
              <a:rPr lang="ko-KR" altLang="en-US" sz="1600"/>
              <a:t>쓰지 않게 되었다.</a:t>
            </a:r>
            <a:endParaRPr lang="ko-KR" altLang="en-US" sz="1600"/>
          </a:p>
          <a:p>
            <a:pPr>
              <a:defRPr lang="ko-KR" altLang="en-US"/>
            </a:pPr>
            <a:r>
              <a:rPr lang="ko-KR" altLang="en-US" sz="1600"/>
              <a:t>(유지보수,보안문제 등 불편한점이 많음)</a:t>
            </a:r>
            <a:endParaRPr lang="ko-KR" altLang="en-US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85360" y="2676872"/>
            <a:ext cx="2954235" cy="8168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4800" b="0" spc="-300">
                <a:solidFill>
                  <a:schemeClr val="bg1"/>
                </a:solidFill>
              </a:rPr>
              <a:t>감사합니다</a:t>
            </a:r>
            <a:endParaRPr lang="ko-KR" altLang="en-US" sz="4800" b="0" spc="-3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/>
          </p:cNvSpPr>
          <p:nvPr/>
        </p:nvSpPr>
        <p:spPr>
          <a:xfrm rot="0">
            <a:off x="0" y="0"/>
            <a:ext cx="12192635" cy="107759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  <a:defRPr lang="ko-KR" altLang="en-US"/>
            </a:pPr>
            <a:endParaRPr lang="ko-KR" altLang="en-US"/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132080" y="117474"/>
            <a:ext cx="760095" cy="30861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64" name="Rect 0"/>
          <p:cNvSpPr txBox="1">
            <a:spLocks/>
          </p:cNvSpPr>
          <p:nvPr/>
        </p:nvSpPr>
        <p:spPr>
          <a:xfrm rot="0">
            <a:off x="685800" y="175260"/>
            <a:ext cx="2840990" cy="64262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  <a:defRPr lang="ko-KR" altLang="en-US"/>
            </a:pPr>
            <a:r>
              <a:rPr lang="en-US" altLang="ko-KR" sz="3600" spc="-290" b="0">
                <a:solidFill>
                  <a:schemeClr val="bg1"/>
                </a:solidFill>
              </a:rPr>
              <a:t>Stream Sample</a:t>
            </a:r>
            <a:endParaRPr lang="ko-KR" altLang="en-US" sz="3600" b="0">
              <a:solidFill>
                <a:schemeClr val="bg1"/>
              </a:solidFill>
            </a:endParaRPr>
          </a:p>
        </p:txBody>
      </p:sp>
      <p:pic>
        <p:nvPicPr>
          <p:cNvPr id="65" name="그림 42" descr="/Users/dongeunee/Library/Group Containers/L48J367XN4.com.infraware.PolarisOffice/EngineTemp/2613/fImage2446462197633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967864" y="1076325"/>
            <a:ext cx="8138794" cy="578231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/>
          </p:cNvSpPr>
          <p:nvPr/>
        </p:nvSpPr>
        <p:spPr>
          <a:xfrm rot="0">
            <a:off x="0" y="0"/>
            <a:ext cx="12192635" cy="107759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  <a:defRPr lang="ko-KR" altLang="en-US"/>
            </a:pPr>
            <a:endParaRPr lang="ko-KR" altLang="en-US"/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132080" y="117474"/>
            <a:ext cx="760095" cy="30861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64" name="Rect 0"/>
          <p:cNvSpPr txBox="1">
            <a:spLocks/>
          </p:cNvSpPr>
          <p:nvPr/>
        </p:nvSpPr>
        <p:spPr>
          <a:xfrm rot="0">
            <a:off x="685800" y="175260"/>
            <a:ext cx="2840990" cy="64262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  <a:defRPr lang="ko-KR" altLang="en-US"/>
            </a:pPr>
            <a:r>
              <a:rPr lang="en-US" altLang="ko-KR" sz="3600" spc="-290" b="0">
                <a:solidFill>
                  <a:schemeClr val="bg1"/>
                </a:solidFill>
              </a:rPr>
              <a:t>Stream Sample</a:t>
            </a:r>
            <a:endParaRPr lang="ko-KR" altLang="en-US" sz="3600" b="0">
              <a:solidFill>
                <a:schemeClr val="bg1"/>
              </a:solidFill>
            </a:endParaRPr>
          </a:p>
        </p:txBody>
      </p:sp>
      <p:pic>
        <p:nvPicPr>
          <p:cNvPr id="65" name="그림 43" descr="/Users/dongeunee/Library/Group Containers/L48J367XN4.com.infraware.PolarisOffice/EngineTemp/2613/fImage52226022097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000250" y="1076325"/>
            <a:ext cx="8181974" cy="580390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/>
          </p:cNvSpPr>
          <p:nvPr/>
        </p:nvSpPr>
        <p:spPr>
          <a:xfrm rot="0">
            <a:off x="0" y="0"/>
            <a:ext cx="12192635" cy="107759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  <a:defRPr lang="ko-KR" altLang="en-US"/>
            </a:pPr>
            <a:endParaRPr lang="ko-KR" altLang="en-US"/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132080" y="117474"/>
            <a:ext cx="760095" cy="30861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64" name="Rect 0"/>
          <p:cNvSpPr txBox="1">
            <a:spLocks/>
          </p:cNvSpPr>
          <p:nvPr/>
        </p:nvSpPr>
        <p:spPr>
          <a:xfrm rot="0">
            <a:off x="685800" y="175260"/>
            <a:ext cx="2840990" cy="64262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  <a:defRPr lang="ko-KR" altLang="en-US"/>
            </a:pPr>
            <a:r>
              <a:rPr lang="en-US" altLang="ko-KR" sz="3600" spc="-290" b="0">
                <a:solidFill>
                  <a:schemeClr val="bg1"/>
                </a:solidFill>
              </a:rPr>
              <a:t>Stream Sample</a:t>
            </a:r>
            <a:endParaRPr lang="ko-KR" altLang="en-US" sz="3600" b="0">
              <a:solidFill>
                <a:schemeClr val="bg1"/>
              </a:solidFill>
            </a:endParaRPr>
          </a:p>
        </p:txBody>
      </p:sp>
      <p:pic>
        <p:nvPicPr>
          <p:cNvPr id="65" name="그림 44" descr="/Users/dongeunee/Library/Group Containers/L48J367XN4.com.infraware.PolarisOffice/EngineTemp/2613/fImage226326221914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245995" y="1022350"/>
            <a:ext cx="7192645" cy="583628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/>
          </p:cNvSpPr>
          <p:nvPr/>
        </p:nvSpPr>
        <p:spPr>
          <a:xfrm rot="0">
            <a:off x="0" y="0"/>
            <a:ext cx="12192635" cy="107759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  <a:defRPr lang="ko-KR" altLang="en-US"/>
            </a:pPr>
            <a:endParaRPr lang="ko-KR" altLang="en-US"/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132080" y="117474"/>
            <a:ext cx="760095" cy="30861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64" name="Rect 0"/>
          <p:cNvSpPr txBox="1">
            <a:spLocks/>
          </p:cNvSpPr>
          <p:nvPr/>
        </p:nvSpPr>
        <p:spPr>
          <a:xfrm rot="0">
            <a:off x="685800" y="175260"/>
            <a:ext cx="2840990" cy="64262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  <a:defRPr lang="ko-KR" altLang="en-US"/>
            </a:pPr>
            <a:r>
              <a:rPr lang="en-US" altLang="ko-KR" sz="3600" spc="-290" b="0">
                <a:solidFill>
                  <a:schemeClr val="bg1"/>
                </a:solidFill>
              </a:rPr>
              <a:t>Stream Sample</a:t>
            </a:r>
            <a:endParaRPr lang="ko-KR" altLang="en-US" sz="3600" b="0">
              <a:solidFill>
                <a:schemeClr val="bg1"/>
              </a:solidFill>
            </a:endParaRPr>
          </a:p>
        </p:txBody>
      </p:sp>
      <p:pic>
        <p:nvPicPr>
          <p:cNvPr id="65" name="그림 45" descr="/Users/dongeunee/Library/Group Containers/L48J367XN4.com.infraware.PolarisOffice/EngineTemp/2613/fImage157534222657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92150" y="942975"/>
            <a:ext cx="10313035" cy="58553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66285" y="2676872"/>
            <a:ext cx="3011805" cy="816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0" spc="-300">
                <a:solidFill>
                  <a:schemeClr val="bg1"/>
                </a:solidFill>
              </a:rPr>
              <a:t>Serialization</a:t>
            </a:r>
            <a:endParaRPr lang="en-US" altLang="ko-KR" sz="4800" b="0" spc="-300">
              <a:solidFill>
                <a:schemeClr val="bg1"/>
              </a:solidFill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75104" y="101916"/>
            <a:ext cx="319778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600" b="0" spc="-300">
                <a:solidFill>
                  <a:schemeClr val="bg1"/>
                </a:solidFill>
              </a:rPr>
              <a:t>객체에 대한 이해</a:t>
            </a:r>
            <a:endParaRPr lang="ko-KR" altLang="en-US" sz="3600" b="0" spc="-30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5946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65289" y="2000779"/>
            <a:ext cx="3784552" cy="3327457"/>
          </a:xfrm>
          <a:prstGeom prst="rect">
            <a:avLst/>
          </a:prstGeom>
        </p:spPr>
      </p:pic>
      <p:pic>
        <p:nvPicPr>
          <p:cNvPr id="3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272580" y="1978281"/>
            <a:ext cx="3646838" cy="3511114"/>
          </a:xfrm>
          <a:prstGeom prst="rect">
            <a:avLst/>
          </a:prstGeom>
        </p:spPr>
      </p:pic>
      <p:pic>
        <p:nvPicPr>
          <p:cNvPr id="40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153696" y="2220670"/>
            <a:ext cx="3860365" cy="2907188"/>
          </a:xfrm>
          <a:prstGeom prst="rect">
            <a:avLst/>
          </a:prstGeom>
        </p:spPr>
      </p:pic>
      <p:sp>
        <p:nvSpPr>
          <p:cNvPr id="41" name="TextBox 2"/>
          <p:cNvSpPr txBox="1"/>
          <p:nvPr/>
        </p:nvSpPr>
        <p:spPr>
          <a:xfrm>
            <a:off x="1121706" y="5759975"/>
            <a:ext cx="1490509" cy="6436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600" b="0" spc="-300">
                <a:solidFill>
                  <a:schemeClr val="tx1"/>
                </a:solidFill>
              </a:rPr>
              <a:t>클래스</a:t>
            </a:r>
            <a:endParaRPr lang="ko-KR" altLang="en-US" sz="3600" b="0" spc="-300">
              <a:solidFill>
                <a:schemeClr val="tx1"/>
              </a:solidFill>
            </a:endParaRPr>
          </a:p>
        </p:txBody>
      </p:sp>
      <p:sp>
        <p:nvSpPr>
          <p:cNvPr id="42" name="TextBox 2"/>
          <p:cNvSpPr txBox="1"/>
          <p:nvPr/>
        </p:nvSpPr>
        <p:spPr>
          <a:xfrm>
            <a:off x="5104770" y="5786770"/>
            <a:ext cx="1982459" cy="640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600" b="0" spc="-300">
                <a:solidFill>
                  <a:schemeClr val="tx1"/>
                </a:solidFill>
              </a:rPr>
              <a:t>인스턴스</a:t>
            </a:r>
            <a:endParaRPr lang="ko-KR" altLang="en-US" sz="3600" b="0" spc="-300">
              <a:solidFill>
                <a:schemeClr val="tx1"/>
              </a:solidFill>
            </a:endParaRPr>
          </a:p>
        </p:txBody>
      </p:sp>
      <p:sp>
        <p:nvSpPr>
          <p:cNvPr id="43" name="TextBox 2"/>
          <p:cNvSpPr txBox="1"/>
          <p:nvPr/>
        </p:nvSpPr>
        <p:spPr>
          <a:xfrm>
            <a:off x="9737059" y="5771697"/>
            <a:ext cx="1982459" cy="643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600" b="0" spc="-300">
                <a:solidFill>
                  <a:schemeClr val="tx1"/>
                </a:solidFill>
              </a:rPr>
              <a:t>객체</a:t>
            </a:r>
            <a:endParaRPr lang="ko-KR" altLang="en-US" sz="3600" b="0" spc="-3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7766" y="112383"/>
            <a:ext cx="2183131" cy="6391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en-US" altLang="ko-KR" sz="3600" b="0" spc="-300">
                <a:solidFill>
                  <a:schemeClr val="bg1"/>
                </a:solidFill>
              </a:rPr>
              <a:t>Serialization</a:t>
            </a:r>
            <a:endParaRPr lang="en-US" altLang="ko-KR" sz="3600" b="0" spc="-30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5946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pic>
        <p:nvPicPr>
          <p:cNvPr id="5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02613" y="1543561"/>
            <a:ext cx="7513971" cy="777307"/>
          </a:xfrm>
          <a:prstGeom prst="rect">
            <a:avLst/>
          </a:prstGeom>
        </p:spPr>
      </p:pic>
      <p:pic>
        <p:nvPicPr>
          <p:cNvPr id="6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11813" y="4188936"/>
            <a:ext cx="2103922" cy="1973558"/>
          </a:xfrm>
          <a:prstGeom prst="rect">
            <a:avLst/>
          </a:prstGeom>
        </p:spPr>
      </p:pic>
      <p:pic>
        <p:nvPicPr>
          <p:cNvPr id="5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32569" y="4984064"/>
            <a:ext cx="1406276" cy="1059048"/>
          </a:xfrm>
          <a:prstGeom prst="rect">
            <a:avLst/>
          </a:prstGeom>
        </p:spPr>
      </p:pic>
      <p:pic>
        <p:nvPicPr>
          <p:cNvPr id="61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970781" y="4051581"/>
            <a:ext cx="2250437" cy="2261292"/>
          </a:xfrm>
          <a:prstGeom prst="rect">
            <a:avLst/>
          </a:prstGeom>
        </p:spPr>
      </p:pic>
      <p:pic>
        <p:nvPicPr>
          <p:cNvPr id="62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426891" y="5262068"/>
            <a:ext cx="1406276" cy="1059048"/>
          </a:xfrm>
          <a:prstGeom prst="rect">
            <a:avLst/>
          </a:prstGeom>
        </p:spPr>
      </p:pic>
      <p:pic>
        <p:nvPicPr>
          <p:cNvPr id="63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9872477" y="3877854"/>
            <a:ext cx="1244338" cy="954957"/>
          </a:xfrm>
          <a:prstGeom prst="rect">
            <a:avLst/>
          </a:prstGeom>
        </p:spPr>
      </p:pic>
      <p:pic>
        <p:nvPicPr>
          <p:cNvPr id="65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9141905" y="5201900"/>
            <a:ext cx="867172" cy="997632"/>
          </a:xfrm>
          <a:prstGeom prst="rect">
            <a:avLst/>
          </a:prstGeom>
        </p:spPr>
      </p:pic>
      <p:pic>
        <p:nvPicPr>
          <p:cNvPr id="64" name="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9128065" y="4524772"/>
            <a:ext cx="739132" cy="556630"/>
          </a:xfrm>
          <a:prstGeom prst="rect">
            <a:avLst/>
          </a:prstGeom>
        </p:spPr>
      </p:pic>
      <p:cxnSp>
        <p:nvCxnSpPr>
          <p:cNvPr id="66" name=""/>
          <p:cNvCxnSpPr/>
          <p:nvPr/>
        </p:nvCxnSpPr>
        <p:spPr>
          <a:xfrm rot="16200000" flipH="1">
            <a:off x="9244120" y="5282582"/>
            <a:ext cx="540444" cy="3340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"/>
          <p:cNvSpPr txBox="1"/>
          <p:nvPr/>
        </p:nvSpPr>
        <p:spPr>
          <a:xfrm>
            <a:off x="6780750" y="2609474"/>
            <a:ext cx="5411250" cy="819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1600"/>
              <a:t>1. 생성한 객체를 파일로 저장할 일이 있을 수도 있다.</a:t>
            </a:r>
            <a:endParaRPr lang="ko-KR" altLang="en-US" sz="1600"/>
          </a:p>
          <a:p>
            <a:pPr>
              <a:defRPr lang="ko-KR" altLang="en-US"/>
            </a:pPr>
            <a:r>
              <a:rPr lang="ko-KR" altLang="en-US" sz="1600"/>
              <a:t>2. 저장한 객체를 읽을 일이 생길 수도 있다.</a:t>
            </a:r>
            <a:endParaRPr lang="ko-KR" altLang="en-US" sz="1600"/>
          </a:p>
          <a:p>
            <a:pPr>
              <a:defRPr lang="ko-KR" altLang="en-US"/>
            </a:pPr>
            <a:r>
              <a:rPr lang="ko-KR" altLang="en-US" sz="1600"/>
              <a:t>3. 다른 서버에서 생성한 객체를 받을 일이 생길 수 있다</a:t>
            </a:r>
            <a:endParaRPr lang="ko-KR" altLang="en-US" sz="1600"/>
          </a:p>
        </p:txBody>
      </p:sp>
      <p:sp>
        <p:nvSpPr>
          <p:cNvPr id="69" name=""/>
          <p:cNvSpPr txBox="1"/>
          <p:nvPr/>
        </p:nvSpPr>
        <p:spPr>
          <a:xfrm>
            <a:off x="543312" y="2558999"/>
            <a:ext cx="5411250" cy="8204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1600" b="0" spc="-300">
                <a:solidFill>
                  <a:schemeClr val="tx1"/>
                </a:solidFill>
              </a:rPr>
              <a:t>인터페이스를  보면  메소드가   하나도   없음</a:t>
            </a:r>
            <a:endParaRPr lang="ko-KR" altLang="en-US" sz="1600" b="0" spc="-300">
              <a:solidFill>
                <a:schemeClr val="tx1"/>
              </a:solidFill>
            </a:endParaRPr>
          </a:p>
          <a:p>
            <a:pPr>
              <a:defRPr lang="ko-KR" altLang="en-US"/>
            </a:pPr>
            <a:endParaRPr lang="ko-KR" altLang="en-US" sz="1600" b="0" spc="-300">
              <a:solidFill>
                <a:schemeClr val="tx1"/>
              </a:solidFill>
            </a:endParaRPr>
          </a:p>
          <a:p>
            <a:pPr>
              <a:defRPr lang="ko-KR" altLang="en-US"/>
            </a:pPr>
            <a:r>
              <a:rPr lang="ko-KR" altLang="en-US" sz="1600" b="0" spc="-300">
                <a:solidFill>
                  <a:schemeClr val="tx1"/>
                </a:solidFill>
              </a:rPr>
              <a:t>구현해야   할   메소드도   없는   인터페이스가   왜   필요해?</a:t>
            </a:r>
            <a:r>
              <a:rPr lang="en-US" altLang="ko-KR" sz="1600" b="1"/>
              <a:t> </a:t>
            </a:r>
            <a:endParaRPr lang="en-US" altLang="ko-KR" sz="1600" b="1"/>
          </a:p>
        </p:txBody>
      </p:sp>
      <p:sp>
        <p:nvSpPr>
          <p:cNvPr id="70" name=""/>
          <p:cNvSpPr/>
          <p:nvPr/>
        </p:nvSpPr>
        <p:spPr>
          <a:xfrm>
            <a:off x="5254111" y="2885531"/>
            <a:ext cx="406796" cy="277812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1" name="TextBox 2"/>
          <p:cNvSpPr txBox="1"/>
          <p:nvPr/>
        </p:nvSpPr>
        <p:spPr>
          <a:xfrm>
            <a:off x="7939808" y="1855770"/>
            <a:ext cx="2183132" cy="643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3600" b="0" spc="-300">
                <a:solidFill>
                  <a:schemeClr val="tx1"/>
                </a:solidFill>
              </a:rPr>
              <a:t>Serialization</a:t>
            </a:r>
            <a:endParaRPr lang="en-US" altLang="ko-KR" sz="3600" b="0" spc="-3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5946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solidFill>
                  <a:schemeClr val="bg1"/>
                </a:solidFill>
              </a:rPr>
              <a:t>Part 1, 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37" name="TextBox 24"/>
          <p:cNvSpPr txBox="1"/>
          <p:nvPr/>
        </p:nvSpPr>
        <p:spPr>
          <a:xfrm>
            <a:off x="140338" y="1984709"/>
            <a:ext cx="2256131" cy="338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ko-KR" altLang="en-US" sz="1600" b="1"/>
              <a:t>그래서 직렬화가 뭐냐?</a:t>
            </a:r>
            <a:endParaRPr lang="ko-KR" altLang="en-US" sz="1600" b="1"/>
          </a:p>
        </p:txBody>
      </p:sp>
      <p:sp>
        <p:nvSpPr>
          <p:cNvPr id="47" name="직사각형 7"/>
          <p:cNvSpPr/>
          <p:nvPr/>
        </p:nvSpPr>
        <p:spPr>
          <a:xfrm>
            <a:off x="132079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6" name=""/>
          <p:cNvSpPr txBox="1"/>
          <p:nvPr/>
        </p:nvSpPr>
        <p:spPr>
          <a:xfrm>
            <a:off x="307180" y="1328498"/>
            <a:ext cx="11011109" cy="33647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 lang="ko-KR" altLang="en-US"/>
            </a:pPr>
            <a:r>
              <a:rPr lang="en-US" altLang="ko-KR" sz="1600"/>
              <a:t>Serializable 인터페이스를 구현하면 해당 객체는 저장하거나 다른 서버로 전송할 수 있도록 해준다.</a:t>
            </a:r>
            <a:endParaRPr lang="en-US" altLang="ko-KR" sz="1600"/>
          </a:p>
        </p:txBody>
      </p:sp>
      <p:sp>
        <p:nvSpPr>
          <p:cNvPr id="57" name=""/>
          <p:cNvSpPr/>
          <p:nvPr/>
        </p:nvSpPr>
        <p:spPr>
          <a:xfrm>
            <a:off x="209001" y="2540119"/>
            <a:ext cx="406796" cy="277812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60" name=""/>
          <p:cNvSpPr txBox="1"/>
          <p:nvPr/>
        </p:nvSpPr>
        <p:spPr>
          <a:xfrm>
            <a:off x="688107" y="2497433"/>
            <a:ext cx="8352486" cy="1069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600"/>
              <a:t>말그대로 </a:t>
            </a:r>
            <a:r>
              <a:rPr lang="en-US" altLang="ko-KR" sz="1600">
                <a:solidFill>
                  <a:srgbClr val="0000ff"/>
                </a:solidFill>
              </a:rPr>
              <a:t>객체를 직렬화하여 전송 가능한 형태로 만드는 것을 의미한다.</a:t>
            </a:r>
            <a:r>
              <a:rPr lang="en-US" altLang="ko-KR" sz="1600"/>
              <a:t> 객체들의 데이터를 연속적인 데이터로 변형하여 Stream을 통해 데이터를 읽도록 해준다.</a:t>
            </a:r>
            <a:endParaRPr lang="en-US" altLang="ko-KR" sz="1600"/>
          </a:p>
          <a:p>
            <a:pPr>
              <a:defRPr lang="ko-KR" altLang="en-US"/>
            </a:pPr>
            <a:endParaRPr lang="en-US" altLang="ko-KR" sz="1600"/>
          </a:p>
          <a:p>
            <a:pPr>
              <a:defRPr lang="ko-KR" altLang="en-US"/>
            </a:pPr>
            <a:r>
              <a:rPr lang="ko-KR" altLang="en-US" sz="1600"/>
              <a:t>주로 객체들을 통째로 파일로 저장하거나 전송하고 싶을 때 사용한다.</a:t>
            </a:r>
            <a:endParaRPr lang="ko-KR" altLang="en-US" sz="1600"/>
          </a:p>
        </p:txBody>
      </p:sp>
      <p:sp>
        <p:nvSpPr>
          <p:cNvPr id="64" name="TextBox 2"/>
          <p:cNvSpPr txBox="1"/>
          <p:nvPr/>
        </p:nvSpPr>
        <p:spPr>
          <a:xfrm>
            <a:off x="847766" y="112383"/>
            <a:ext cx="2183131" cy="6391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en-US" altLang="ko-KR" sz="3600" b="0" spc="-300">
                <a:solidFill>
                  <a:schemeClr val="bg1"/>
                </a:solidFill>
              </a:rPr>
              <a:t>Serialization</a:t>
            </a:r>
            <a:endParaRPr lang="en-US" altLang="ko-KR" sz="3600" b="0" spc="-300">
              <a:solidFill>
                <a:schemeClr val="bg1"/>
              </a:solidFill>
            </a:endParaRPr>
          </a:p>
        </p:txBody>
      </p:sp>
      <p:sp>
        <p:nvSpPr>
          <p:cNvPr id="65" name="TextBox 24"/>
          <p:cNvSpPr txBox="1"/>
          <p:nvPr/>
        </p:nvSpPr>
        <p:spPr>
          <a:xfrm>
            <a:off x="125264" y="5371422"/>
            <a:ext cx="2256133" cy="337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ko-KR" altLang="en-US" sz="1600" b="1"/>
              <a:t>역직렬화는 뭐냐?</a:t>
            </a:r>
            <a:endParaRPr lang="ko-KR" altLang="en-US" sz="1600" b="1"/>
          </a:p>
        </p:txBody>
      </p:sp>
      <p:sp>
        <p:nvSpPr>
          <p:cNvPr id="66" name=""/>
          <p:cNvSpPr/>
          <p:nvPr/>
        </p:nvSpPr>
        <p:spPr>
          <a:xfrm>
            <a:off x="110191" y="5884964"/>
            <a:ext cx="406796" cy="277812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67" name=""/>
          <p:cNvSpPr txBox="1"/>
          <p:nvPr/>
        </p:nvSpPr>
        <p:spPr>
          <a:xfrm>
            <a:off x="589298" y="5842277"/>
            <a:ext cx="8352486" cy="823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600"/>
              <a:t>직렬화된 파일 등을 </a:t>
            </a:r>
            <a:r>
              <a:rPr lang="en-US" altLang="ko-KR" sz="1600">
                <a:solidFill>
                  <a:srgbClr val="0000ff"/>
                </a:solidFill>
              </a:rPr>
              <a:t>역으로 직렬화하여 다시 객체의 형태로 만드는 것</a:t>
            </a:r>
            <a:r>
              <a:rPr lang="en-US" altLang="ko-KR" sz="1600"/>
              <a:t>을 의미한다. </a:t>
            </a:r>
            <a:endParaRPr lang="en-US" altLang="ko-KR" sz="1600"/>
          </a:p>
          <a:p>
            <a:pPr>
              <a:defRPr lang="ko-KR" altLang="en-US"/>
            </a:pPr>
            <a:r>
              <a:rPr lang="en-US" altLang="ko-KR" sz="1600"/>
              <a:t>저장된 파일을 읽거나 전송된 스트림 데이터를 읽어 원래 객체의 형태로 복원한다.</a:t>
            </a:r>
            <a:endParaRPr lang="en-US" altLang="ko-KR" sz="1600"/>
          </a:p>
          <a:p>
            <a:pPr>
              <a:defRPr lang="ko-KR" altLang="en-US"/>
            </a:pPr>
            <a:endParaRPr lang="en-US" altLang="ko-KR" sz="1600"/>
          </a:p>
        </p:txBody>
      </p:sp>
      <p:pic>
        <p:nvPicPr>
          <p:cNvPr id="68" name=""/>
          <p:cNvPicPr>
            <a:picLocks noChangeAspect="1"/>
          </p:cNvPicPr>
          <p:nvPr/>
        </p:nvPicPr>
        <p:blipFill rotWithShape="1">
          <a:blip r:embed="rId2"/>
          <a:srcRect l="1210" t="2360" r="1520" b="2360"/>
          <a:stretch>
            <a:fillRect/>
          </a:stretch>
        </p:blipFill>
        <p:spPr>
          <a:xfrm>
            <a:off x="7257843" y="2893546"/>
            <a:ext cx="4761369" cy="2990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2637</ep:Words>
  <ep:PresentationFormat/>
  <ep:Paragraphs>539</ep:Paragraphs>
  <ep:Slides>17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Yu Saebyeol</dc:creator>
  <cp:lastModifiedBy>tpgml</cp:lastModifiedBy>
  <dcterms:modified xsi:type="dcterms:W3CDTF">2022-07-26T02:12:50.037</dcterms:modified>
  <cp:revision>5</cp:revision>
  <dc:title>PowerPoint 프레젠테이션</dc:title>
  <cp:version>0906.0100.01</cp:version>
</cp:coreProperties>
</file>

<file path=docProps/thumbnail.jpeg>
</file>